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9"/>
  </p:notesMasterIdLst>
  <p:handoutMasterIdLst>
    <p:handoutMasterId r:id="rId30"/>
  </p:handoutMasterIdLst>
  <p:sldIdLst>
    <p:sldId id="283" r:id="rId2"/>
    <p:sldId id="284" r:id="rId3"/>
    <p:sldId id="289" r:id="rId4"/>
    <p:sldId id="290" r:id="rId5"/>
    <p:sldId id="288" r:id="rId6"/>
    <p:sldId id="285" r:id="rId7"/>
    <p:sldId id="286" r:id="rId8"/>
    <p:sldId id="291" r:id="rId9"/>
    <p:sldId id="292" r:id="rId10"/>
    <p:sldId id="293" r:id="rId11"/>
    <p:sldId id="294" r:id="rId12"/>
    <p:sldId id="295" r:id="rId13"/>
    <p:sldId id="296" r:id="rId14"/>
    <p:sldId id="297" r:id="rId15"/>
    <p:sldId id="298" r:id="rId16"/>
    <p:sldId id="287" r:id="rId17"/>
    <p:sldId id="299" r:id="rId18"/>
    <p:sldId id="300" r:id="rId19"/>
    <p:sldId id="301" r:id="rId20"/>
    <p:sldId id="302" r:id="rId21"/>
    <p:sldId id="303" r:id="rId22"/>
    <p:sldId id="304" r:id="rId23"/>
    <p:sldId id="305" r:id="rId24"/>
    <p:sldId id="306" r:id="rId25"/>
    <p:sldId id="307" r:id="rId26"/>
    <p:sldId id="308" r:id="rId27"/>
    <p:sldId id="309" r:id="rId28"/>
  </p:sldIdLst>
  <p:sldSz cx="9144000" cy="6858000" type="screen4x3"/>
  <p:notesSz cx="7099300" cy="93853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6">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458F"/>
    <a:srgbClr val="66FF33"/>
    <a:srgbClr val="FF0000"/>
    <a:srgbClr val="0000FF"/>
    <a:srgbClr val="9A000D"/>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63"/>
    <p:restoredTop sz="94568"/>
  </p:normalViewPr>
  <p:slideViewPr>
    <p:cSldViewPr>
      <p:cViewPr varScale="1">
        <p:scale>
          <a:sx n="134" d="100"/>
          <a:sy n="134" d="100"/>
        </p:scale>
        <p:origin x="1008"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788" y="-102"/>
      </p:cViewPr>
      <p:guideLst>
        <p:guide orient="horz" pos="2956"/>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3" name="Rectangle 3"/>
          <p:cNvSpPr>
            <a:spLocks noGrp="1" noChangeArrowheads="1"/>
          </p:cNvSpPr>
          <p:nvPr>
            <p:ph type="dt" sz="quarter" idx="1"/>
          </p:nvPr>
        </p:nvSpPr>
        <p:spPr bwMode="auto">
          <a:xfrm>
            <a:off x="4021138"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ＭＳ Ｐゴシック" charset="-128"/>
              </a:defRPr>
            </a:lvl1pPr>
          </a:lstStyle>
          <a:p>
            <a:pPr>
              <a:defRPr/>
            </a:pPr>
            <a:endParaRPr lang="en-US" altLang="zh-CN"/>
          </a:p>
        </p:txBody>
      </p:sp>
      <p:sp>
        <p:nvSpPr>
          <p:cNvPr id="163844" name="Rectangle 4"/>
          <p:cNvSpPr>
            <a:spLocks noGrp="1" noChangeArrowheads="1"/>
          </p:cNvSpPr>
          <p:nvPr>
            <p:ph type="ftr" sz="quarter" idx="2"/>
          </p:nvPr>
        </p:nvSpPr>
        <p:spPr bwMode="auto">
          <a:xfrm>
            <a:off x="0"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5" name="Rectangle 5"/>
          <p:cNvSpPr>
            <a:spLocks noGrp="1" noChangeArrowheads="1"/>
          </p:cNvSpPr>
          <p:nvPr>
            <p:ph type="sldNum" sz="quarter" idx="3"/>
          </p:nvPr>
        </p:nvSpPr>
        <p:spPr bwMode="auto">
          <a:xfrm>
            <a:off x="4021138"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F54C6FB-68DE-4B07-B6EA-856A8564D9C7}" type="slidenum">
              <a:rPr lang="en-US" altLang="zh-CN"/>
              <a:pPr/>
              <a:t>‹#›</a:t>
            </a:fld>
            <a:endParaRPr lang="en-US" altLang="zh-CN"/>
          </a:p>
        </p:txBody>
      </p:sp>
    </p:spTree>
    <p:extLst>
      <p:ext uri="{BB962C8B-B14F-4D97-AF65-F5344CB8AC3E}">
        <p14:creationId xmlns:p14="http://schemas.microsoft.com/office/powerpoint/2010/main" val="1509993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3" name="Rectangle 3"/>
          <p:cNvSpPr>
            <a:spLocks noGrp="1" noChangeArrowheads="1"/>
          </p:cNvSpPr>
          <p:nvPr>
            <p:ph type="dt" idx="1"/>
          </p:nvPr>
        </p:nvSpPr>
        <p:spPr bwMode="auto">
          <a:xfrm>
            <a:off x="4022725"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algn="r" defTabSz="941388">
              <a:defRPr sz="1200">
                <a:cs typeface="ＭＳ Ｐゴシック" charset="-128"/>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203325" y="703263"/>
            <a:ext cx="4692650" cy="35194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46150" y="4457700"/>
            <a:ext cx="5207000" cy="4224338"/>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7" name="Rectangle 7"/>
          <p:cNvSpPr>
            <a:spLocks noGrp="1" noChangeArrowheads="1"/>
          </p:cNvSpPr>
          <p:nvPr>
            <p:ph type="sldNum" sz="quarter" idx="5"/>
          </p:nvPr>
        </p:nvSpPr>
        <p:spPr bwMode="auto">
          <a:xfrm>
            <a:off x="4022725"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algn="r" defTabSz="941388">
              <a:defRPr sz="1200"/>
            </a:lvl1pPr>
          </a:lstStyle>
          <a:p>
            <a:fld id="{FE061C16-56D9-455B-A146-2A84C0109F5C}" type="slidenum">
              <a:rPr lang="en-US" altLang="zh-CN"/>
              <a:pPr/>
              <a:t>‹#›</a:t>
            </a:fld>
            <a:endParaRPr lang="en-US" altLang="zh-CN"/>
          </a:p>
        </p:txBody>
      </p:sp>
    </p:spTree>
    <p:extLst>
      <p:ext uri="{BB962C8B-B14F-4D97-AF65-F5344CB8AC3E}">
        <p14:creationId xmlns:p14="http://schemas.microsoft.com/office/powerpoint/2010/main" val="232729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7623A90-AAB2-4E1F-810E-42AB8D66212A}" type="slidenum">
              <a:rPr lang="en-US" altLang="zh-CN"/>
              <a:pPr/>
              <a:t>1</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ltLang="zh-CN">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381000" y="6858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5" name="Rectangle 6"/>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6" name="Picture 11" descr="University of Virginia Department of Computer Science"/>
          <p:cNvPicPr>
            <a:picLocks noChangeAspect="1" noChangeArrowheads="1"/>
          </p:cNvPicPr>
          <p:nvPr userDrawn="1"/>
        </p:nvPicPr>
        <p:blipFill>
          <a:blip r:embed="rId2"/>
          <a:srcRect/>
          <a:stretch>
            <a:fillRect/>
          </a:stretch>
        </p:blipFill>
        <p:spPr bwMode="auto">
          <a:xfrm>
            <a:off x="304800" y="6248400"/>
            <a:ext cx="2570163" cy="463550"/>
          </a:xfrm>
          <a:prstGeom prst="rect">
            <a:avLst/>
          </a:prstGeom>
          <a:noFill/>
          <a:ln w="9525">
            <a:noFill/>
            <a:miter lim="800000"/>
            <a:headEnd/>
            <a:tailEnd/>
          </a:ln>
        </p:spPr>
      </p:pic>
      <p:sp>
        <p:nvSpPr>
          <p:cNvPr id="7" name="TextBox 6"/>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
        <p:nvSpPr>
          <p:cNvPr id="3074" name="Rectangle 2"/>
          <p:cNvSpPr>
            <a:spLocks noGrp="1" noChangeArrowheads="1"/>
          </p:cNvSpPr>
          <p:nvPr>
            <p:ph type="ctrTitle"/>
          </p:nvPr>
        </p:nvSpPr>
        <p:spPr>
          <a:xfrm>
            <a:off x="685800" y="1600200"/>
            <a:ext cx="7772400" cy="1143000"/>
          </a:xfrm>
        </p:spPr>
        <p:txBody>
          <a:bodyPr/>
          <a:lstStyle>
            <a:lvl1pPr>
              <a:defRPr/>
            </a:lvl1pPr>
          </a:lstStyle>
          <a:p>
            <a:r>
              <a:rPr lang="en-US" altLang="zh-CN"/>
              <a:t>Click to edit Master title style</a:t>
            </a:r>
          </a:p>
        </p:txBody>
      </p:sp>
      <p:sp>
        <p:nvSpPr>
          <p:cNvPr id="3075" name="Rectangle 3"/>
          <p:cNvSpPr>
            <a:spLocks noGrp="1" noChangeArrowheads="1"/>
          </p:cNvSpPr>
          <p:nvPr>
            <p:ph type="subTitle" idx="1"/>
          </p:nvPr>
        </p:nvSpPr>
        <p:spPr>
          <a:xfrm>
            <a:off x="1371600" y="3124200"/>
            <a:ext cx="6400800" cy="1752600"/>
          </a:xfrm>
        </p:spPr>
        <p:txBody>
          <a:bodyPr/>
          <a:lstStyle>
            <a:lvl1pPr marL="0" indent="0" algn="ctr">
              <a:buFontTx/>
              <a:buNone/>
              <a:defRPr/>
            </a:lvl1pPr>
          </a:lstStyle>
          <a:p>
            <a:r>
              <a:rPr lang="en-US" altLang="zh-CN" dirty="0"/>
              <a:t>Click to edit Master subtitle style</a:t>
            </a:r>
          </a:p>
        </p:txBody>
      </p:sp>
      <p:sp>
        <p:nvSpPr>
          <p:cNvPr id="8" name="Rectangle 4"/>
          <p:cNvSpPr>
            <a:spLocks noGrp="1" noChangeArrowheads="1"/>
          </p:cNvSpPr>
          <p:nvPr>
            <p:ph type="ftr" sz="quarter" idx="10"/>
          </p:nvPr>
        </p:nvSpPr>
        <p:spPr>
          <a:xfrm>
            <a:off x="3124200" y="6248400"/>
            <a:ext cx="2895600" cy="457200"/>
          </a:xfrm>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21B2F9A7-9283-4D8B-9F6C-3A2099420845}"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04800"/>
            <a:ext cx="20955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04800"/>
            <a:ext cx="61341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4D83C48-FFF1-4AEA-9073-49209B234D3F}"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09600"/>
          </a:xfr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F5EA8893-BB50-418D-87EF-CE854790302F}"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0357299-C40C-42AB-B0C0-2E6E0A5A7F61}"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fld id="{FA2F35AA-A946-4799-AE91-DFCF9FD1ED3C}"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33D479DE-F942-4FD0-8CAF-21BC2CE5C1CE}"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fld id="{0F6B3082-F798-4B73-9568-E1035691E4C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fld id="{F03E5E0F-F894-4775-8178-1A4251DDCCE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fld id="{E4D87575-2D68-4047-9720-BE9B5A1ADAD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3C7995AC-4451-497A-81AB-7CB5E20C8AD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0C49935E-8D12-4537-8C77-C33ADB8F5875}"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381000" y="1143000"/>
            <a:ext cx="8382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auto">
          <a:xfrm>
            <a:off x="3124200" y="6324600"/>
            <a:ext cx="31242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fld id="{81DEC360-6AEE-4CC6-B4A7-44FE5C125199}" type="slidenum">
              <a:rPr lang="en-US" altLang="zh-CN"/>
              <a:pPr/>
              <a:t>‹#›</a:t>
            </a:fld>
            <a:endParaRPr lang="en-US" altLang="zh-CN"/>
          </a:p>
        </p:txBody>
      </p:sp>
      <p:sp>
        <p:nvSpPr>
          <p:cNvPr id="1032" name="Rectangle 8"/>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1035" name="Rectangle 11"/>
          <p:cNvSpPr>
            <a:spLocks noChangeArrowheads="1"/>
          </p:cNvSpPr>
          <p:nvPr userDrawn="1"/>
        </p:nvSpPr>
        <p:spPr bwMode="auto">
          <a:xfrm>
            <a:off x="381000" y="9906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1031" name="Picture 5" descr="University of Virginia Department of Computer Science"/>
          <p:cNvPicPr>
            <a:picLocks noChangeAspect="1" noChangeArrowheads="1"/>
          </p:cNvPicPr>
          <p:nvPr userDrawn="1"/>
        </p:nvPicPr>
        <p:blipFill>
          <a:blip r:embed="rId14"/>
          <a:srcRect/>
          <a:stretch>
            <a:fillRect/>
          </a:stretch>
        </p:blipFill>
        <p:spPr bwMode="auto">
          <a:xfrm>
            <a:off x="304800" y="6248400"/>
            <a:ext cx="2570163" cy="463550"/>
          </a:xfrm>
          <a:prstGeom prst="rect">
            <a:avLst/>
          </a:prstGeom>
          <a:noFill/>
          <a:ln w="9525">
            <a:noFill/>
            <a:miter lim="800000"/>
            <a:headEnd/>
            <a:tailEnd/>
          </a:ln>
        </p:spPr>
      </p:pic>
      <p:sp>
        <p:nvSpPr>
          <p:cNvPr id="9" name="TextBox 8"/>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Tree>
  </p:cSld>
  <p:clrMap bg1="lt1" tx1="dk1" bg2="lt2" tx2="dk2" accent1="accent1" accent2="accent2" accent3="accent3" accent4="accent4" accent5="accent5" accent6="accent6" hlink="hlink" folHlink="folHlink"/>
  <p:sldLayoutIdLst>
    <p:sldLayoutId id="214748377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dt="0"/>
  <p:txStyles>
    <p:titleStyle>
      <a:lvl1pPr algn="ctr" rtl="0" eaLnBrk="0" fontAlgn="base" hangingPunct="0">
        <a:spcBef>
          <a:spcPct val="0"/>
        </a:spcBef>
        <a:spcAft>
          <a:spcPct val="0"/>
        </a:spcAft>
        <a:defRPr sz="4000">
          <a:solidFill>
            <a:schemeClr val="tx2"/>
          </a:solidFill>
          <a:latin typeface="Calibri"/>
          <a:ea typeface="+mj-ea"/>
          <a:cs typeface="Calibri"/>
        </a:defRPr>
      </a:lvl1pPr>
      <a:lvl2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2pPr>
      <a:lvl3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3pPr>
      <a:lvl4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4pPr>
      <a:lvl5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5pPr>
      <a:lvl6pPr marL="4572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mn-ea"/>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mn-ea"/>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mn-ea"/>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mn-ea"/>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mn-ea"/>
          <a:cs typeface="Calibri"/>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a:xfrm>
            <a:off x="457200" y="1905000"/>
            <a:ext cx="8153400" cy="1219200"/>
          </a:xfrm>
        </p:spPr>
        <p:txBody>
          <a:bodyPr/>
          <a:lstStyle/>
          <a:p>
            <a:pPr eaLnBrk="1" hangingPunct="1"/>
            <a:r>
              <a:rPr lang="en-US" sz="3200" b="1" dirty="0">
                <a:latin typeface="Calibri" charset="0"/>
              </a:rPr>
              <a:t>MDA</a:t>
            </a:r>
          </a:p>
        </p:txBody>
      </p:sp>
      <p:sp>
        <p:nvSpPr>
          <p:cNvPr id="16387" name="Rectangle 5"/>
          <p:cNvSpPr>
            <a:spLocks noGrp="1" noChangeArrowheads="1"/>
          </p:cNvSpPr>
          <p:nvPr>
            <p:ph type="subTitle" idx="1"/>
          </p:nvPr>
        </p:nvSpPr>
        <p:spPr>
          <a:xfrm>
            <a:off x="1371600" y="4572000"/>
            <a:ext cx="6400800" cy="1447800"/>
          </a:xfrm>
        </p:spPr>
        <p:txBody>
          <a:bodyPr/>
          <a:lstStyle/>
          <a:p>
            <a:pPr eaLnBrk="1" hangingPunct="1">
              <a:lnSpc>
                <a:spcPct val="80000"/>
              </a:lnSpc>
            </a:pPr>
            <a:r>
              <a:rPr lang="en-US" altLang="zh-CN" sz="2000" b="1" dirty="0">
                <a:latin typeface="Calibri" charset="0"/>
              </a:rPr>
              <a:t>CS 4730 – Computer Game Design</a:t>
            </a: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3 – </a:t>
            </a:r>
            <a:r>
              <a:rPr lang="en-US" b="1" i="1" dirty="0"/>
              <a:t>Narrative</a:t>
            </a:r>
            <a:r>
              <a:rPr lang="en-US" dirty="0"/>
              <a:t>: Game as drama</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10</a:t>
            </a:fld>
            <a:endParaRPr lang="en-US" altLang="zh-CN"/>
          </a:p>
        </p:txBody>
      </p:sp>
      <p:pic>
        <p:nvPicPr>
          <p:cNvPr id="6" name="Picture 5">
            <a:extLst>
              <a:ext uri="{FF2B5EF4-FFF2-40B4-BE49-F238E27FC236}">
                <a16:creationId xmlns:a16="http://schemas.microsoft.com/office/drawing/2014/main" id="{A141B803-DD5E-E44A-9D29-9618A559ECFC}"/>
              </a:ext>
            </a:extLst>
          </p:cNvPr>
          <p:cNvPicPr>
            <a:picLocks noChangeAspect="1"/>
          </p:cNvPicPr>
          <p:nvPr/>
        </p:nvPicPr>
        <p:blipFill>
          <a:blip r:embed="rId2"/>
          <a:stretch>
            <a:fillRect/>
          </a:stretch>
        </p:blipFill>
        <p:spPr>
          <a:xfrm>
            <a:off x="857250" y="1676400"/>
            <a:ext cx="7658100" cy="4307681"/>
          </a:xfrm>
          <a:prstGeom prst="rect">
            <a:avLst/>
          </a:prstGeom>
        </p:spPr>
      </p:pic>
    </p:spTree>
    <p:extLst>
      <p:ext uri="{BB962C8B-B14F-4D97-AF65-F5344CB8AC3E}">
        <p14:creationId xmlns:p14="http://schemas.microsoft.com/office/powerpoint/2010/main" val="284195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4 – </a:t>
            </a:r>
            <a:r>
              <a:rPr lang="en-US" b="1" i="1" dirty="0"/>
              <a:t>Challenge</a:t>
            </a:r>
            <a:r>
              <a:rPr lang="en-US" dirty="0"/>
              <a:t>: Game as obstacle course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11</a:t>
            </a:fld>
            <a:endParaRPr lang="en-US" altLang="zh-CN"/>
          </a:p>
        </p:txBody>
      </p:sp>
      <p:pic>
        <p:nvPicPr>
          <p:cNvPr id="5" name="Picture 4">
            <a:extLst>
              <a:ext uri="{FF2B5EF4-FFF2-40B4-BE49-F238E27FC236}">
                <a16:creationId xmlns:a16="http://schemas.microsoft.com/office/drawing/2014/main" id="{8CAFC0FB-4594-1142-807C-00F8E7204010}"/>
              </a:ext>
            </a:extLst>
          </p:cNvPr>
          <p:cNvPicPr>
            <a:picLocks noChangeAspect="1"/>
          </p:cNvPicPr>
          <p:nvPr/>
        </p:nvPicPr>
        <p:blipFill>
          <a:blip r:embed="rId2"/>
          <a:stretch>
            <a:fillRect/>
          </a:stretch>
        </p:blipFill>
        <p:spPr>
          <a:xfrm>
            <a:off x="1295400" y="2205037"/>
            <a:ext cx="6781800" cy="3814763"/>
          </a:xfrm>
          <a:prstGeom prst="rect">
            <a:avLst/>
          </a:prstGeom>
        </p:spPr>
      </p:pic>
    </p:spTree>
    <p:extLst>
      <p:ext uri="{BB962C8B-B14F-4D97-AF65-F5344CB8AC3E}">
        <p14:creationId xmlns:p14="http://schemas.microsoft.com/office/powerpoint/2010/main" val="260439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5 – </a:t>
            </a:r>
            <a:r>
              <a:rPr lang="en-US" b="1" i="1" dirty="0"/>
              <a:t>Fellowship</a:t>
            </a:r>
            <a:r>
              <a:rPr lang="en-US" dirty="0"/>
              <a:t>: Game as social framework</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12</a:t>
            </a:fld>
            <a:endParaRPr lang="en-US" altLang="zh-CN"/>
          </a:p>
        </p:txBody>
      </p:sp>
      <p:pic>
        <p:nvPicPr>
          <p:cNvPr id="5" name="Picture 4">
            <a:extLst>
              <a:ext uri="{FF2B5EF4-FFF2-40B4-BE49-F238E27FC236}">
                <a16:creationId xmlns:a16="http://schemas.microsoft.com/office/drawing/2014/main" id="{18B6E6E5-B7ED-DB4A-9776-D2EB3D505F3E}"/>
              </a:ext>
            </a:extLst>
          </p:cNvPr>
          <p:cNvPicPr>
            <a:picLocks noChangeAspect="1"/>
          </p:cNvPicPr>
          <p:nvPr/>
        </p:nvPicPr>
        <p:blipFill>
          <a:blip r:embed="rId2"/>
          <a:stretch>
            <a:fillRect/>
          </a:stretch>
        </p:blipFill>
        <p:spPr>
          <a:xfrm>
            <a:off x="1358268" y="2209800"/>
            <a:ext cx="6656063" cy="3803465"/>
          </a:xfrm>
          <a:prstGeom prst="rect">
            <a:avLst/>
          </a:prstGeom>
        </p:spPr>
      </p:pic>
    </p:spTree>
    <p:extLst>
      <p:ext uri="{BB962C8B-B14F-4D97-AF65-F5344CB8AC3E}">
        <p14:creationId xmlns:p14="http://schemas.microsoft.com/office/powerpoint/2010/main" val="136447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6 – </a:t>
            </a:r>
            <a:r>
              <a:rPr lang="en-US" b="1" i="1" dirty="0"/>
              <a:t>Discovery</a:t>
            </a:r>
            <a:r>
              <a:rPr lang="en-US" dirty="0"/>
              <a:t>: Game as uncharted territory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13</a:t>
            </a:fld>
            <a:endParaRPr lang="en-US" altLang="zh-CN"/>
          </a:p>
        </p:txBody>
      </p:sp>
      <p:pic>
        <p:nvPicPr>
          <p:cNvPr id="5" name="Picture 4">
            <a:extLst>
              <a:ext uri="{FF2B5EF4-FFF2-40B4-BE49-F238E27FC236}">
                <a16:creationId xmlns:a16="http://schemas.microsoft.com/office/drawing/2014/main" id="{57DEDE19-D096-6B44-A336-FC4BA413E36C}"/>
              </a:ext>
            </a:extLst>
          </p:cNvPr>
          <p:cNvPicPr>
            <a:picLocks noChangeAspect="1"/>
          </p:cNvPicPr>
          <p:nvPr/>
        </p:nvPicPr>
        <p:blipFill>
          <a:blip r:embed="rId2"/>
          <a:stretch>
            <a:fillRect/>
          </a:stretch>
        </p:blipFill>
        <p:spPr>
          <a:xfrm>
            <a:off x="1333500" y="2286000"/>
            <a:ext cx="6705600" cy="3771900"/>
          </a:xfrm>
          <a:prstGeom prst="rect">
            <a:avLst/>
          </a:prstGeom>
        </p:spPr>
      </p:pic>
    </p:spTree>
    <p:extLst>
      <p:ext uri="{BB962C8B-B14F-4D97-AF65-F5344CB8AC3E}">
        <p14:creationId xmlns:p14="http://schemas.microsoft.com/office/powerpoint/2010/main" val="203103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7 – </a:t>
            </a:r>
            <a:r>
              <a:rPr lang="en-US" b="1" i="1" dirty="0"/>
              <a:t>Expression</a:t>
            </a:r>
            <a:r>
              <a:rPr lang="en-US" dirty="0"/>
              <a:t>: Game as self-discovery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14</a:t>
            </a:fld>
            <a:endParaRPr lang="en-US" altLang="zh-CN"/>
          </a:p>
        </p:txBody>
      </p:sp>
      <p:pic>
        <p:nvPicPr>
          <p:cNvPr id="5" name="Picture 4">
            <a:extLst>
              <a:ext uri="{FF2B5EF4-FFF2-40B4-BE49-F238E27FC236}">
                <a16:creationId xmlns:a16="http://schemas.microsoft.com/office/drawing/2014/main" id="{BC17D752-BA2E-0B45-A1B6-6DE8A17F1DEA}"/>
              </a:ext>
            </a:extLst>
          </p:cNvPr>
          <p:cNvPicPr>
            <a:picLocks noChangeAspect="1"/>
          </p:cNvPicPr>
          <p:nvPr/>
        </p:nvPicPr>
        <p:blipFill>
          <a:blip r:embed="rId2"/>
          <a:stretch>
            <a:fillRect/>
          </a:stretch>
        </p:blipFill>
        <p:spPr>
          <a:xfrm>
            <a:off x="2743200" y="1752600"/>
            <a:ext cx="5638800" cy="4229100"/>
          </a:xfrm>
          <a:prstGeom prst="rect">
            <a:avLst/>
          </a:prstGeom>
        </p:spPr>
      </p:pic>
    </p:spTree>
    <p:extLst>
      <p:ext uri="{BB962C8B-B14F-4D97-AF65-F5344CB8AC3E}">
        <p14:creationId xmlns:p14="http://schemas.microsoft.com/office/powerpoint/2010/main" val="249632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8 – </a:t>
            </a:r>
            <a:r>
              <a:rPr lang="en-US" b="1" i="1" dirty="0"/>
              <a:t>Submission</a:t>
            </a:r>
            <a:r>
              <a:rPr lang="en-US" dirty="0"/>
              <a:t>: Game as past-time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15</a:t>
            </a:fld>
            <a:endParaRPr lang="en-US" altLang="zh-CN"/>
          </a:p>
        </p:txBody>
      </p:sp>
      <p:pic>
        <p:nvPicPr>
          <p:cNvPr id="6" name="Picture 5">
            <a:extLst>
              <a:ext uri="{FF2B5EF4-FFF2-40B4-BE49-F238E27FC236}">
                <a16:creationId xmlns:a16="http://schemas.microsoft.com/office/drawing/2014/main" id="{4C6D7F61-2738-9841-BF18-1DA80AA0D238}"/>
              </a:ext>
            </a:extLst>
          </p:cNvPr>
          <p:cNvPicPr>
            <a:picLocks noChangeAspect="1"/>
          </p:cNvPicPr>
          <p:nvPr/>
        </p:nvPicPr>
        <p:blipFill>
          <a:blip r:embed="rId2"/>
          <a:stretch>
            <a:fillRect/>
          </a:stretch>
        </p:blipFill>
        <p:spPr>
          <a:xfrm>
            <a:off x="962025" y="1829990"/>
            <a:ext cx="7448550" cy="4189810"/>
          </a:xfrm>
          <a:prstGeom prst="rect">
            <a:avLst/>
          </a:prstGeom>
        </p:spPr>
      </p:pic>
    </p:spTree>
    <p:extLst>
      <p:ext uri="{BB962C8B-B14F-4D97-AF65-F5344CB8AC3E}">
        <p14:creationId xmlns:p14="http://schemas.microsoft.com/office/powerpoint/2010/main" val="346859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Designers vs. Players</a:t>
            </a:r>
          </a:p>
        </p:txBody>
      </p:sp>
      <p:pic>
        <p:nvPicPr>
          <p:cNvPr id="6" name="Content Placeholder 5">
            <a:extLst>
              <a:ext uri="{FF2B5EF4-FFF2-40B4-BE49-F238E27FC236}">
                <a16:creationId xmlns:a16="http://schemas.microsoft.com/office/drawing/2014/main" id="{4641E277-5949-A94E-B7FC-FE6237FC8F63}"/>
              </a:ext>
            </a:extLst>
          </p:cNvPr>
          <p:cNvPicPr>
            <a:picLocks noGrp="1" noChangeAspect="1"/>
          </p:cNvPicPr>
          <p:nvPr>
            <p:ph idx="1"/>
          </p:nvPr>
        </p:nvPicPr>
        <p:blipFill>
          <a:blip r:embed="rId2"/>
          <a:stretch>
            <a:fillRect/>
          </a:stretch>
        </p:blipFill>
        <p:spPr>
          <a:xfrm>
            <a:off x="381000" y="2282093"/>
            <a:ext cx="8382000" cy="2213707"/>
          </a:xfrm>
        </p:spPr>
      </p:pic>
      <p:sp>
        <p:nvSpPr>
          <p:cNvPr id="4" name="Footer Placeholder 3"/>
          <p:cNvSpPr>
            <a:spLocks noGrp="1"/>
          </p:cNvSpPr>
          <p:nvPr>
            <p:ph type="ftr" sz="quarter" idx="10"/>
          </p:nvPr>
        </p:nvSpPr>
        <p:spPr/>
        <p:txBody>
          <a:bodyPr/>
          <a:lstStyle/>
          <a:p>
            <a:fld id="{D0357299-C40C-42AB-B0C0-2E6E0A5A7F61}" type="slidenum">
              <a:rPr lang="en-US" altLang="zh-CN" smtClean="0"/>
              <a:pPr/>
              <a:t>16</a:t>
            </a:fld>
            <a:endParaRPr lang="en-US" altLang="zh-CN"/>
          </a:p>
        </p:txBody>
      </p:sp>
    </p:spTree>
    <p:extLst>
      <p:ext uri="{BB962C8B-B14F-4D97-AF65-F5344CB8AC3E}">
        <p14:creationId xmlns:p14="http://schemas.microsoft.com/office/powerpoint/2010/main" val="1404394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Monopoly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17</a:t>
            </a:fld>
            <a:endParaRPr lang="en-US" altLang="zh-CN"/>
          </a:p>
        </p:txBody>
      </p:sp>
      <p:pic>
        <p:nvPicPr>
          <p:cNvPr id="5" name="Picture 4">
            <a:extLst>
              <a:ext uri="{FF2B5EF4-FFF2-40B4-BE49-F238E27FC236}">
                <a16:creationId xmlns:a16="http://schemas.microsoft.com/office/drawing/2014/main" id="{7E0F6729-3E2F-1E44-911A-2B1DBF4400B6}"/>
              </a:ext>
            </a:extLst>
          </p:cNvPr>
          <p:cNvPicPr>
            <a:picLocks noChangeAspect="1"/>
          </p:cNvPicPr>
          <p:nvPr/>
        </p:nvPicPr>
        <p:blipFill>
          <a:blip r:embed="rId2"/>
          <a:stretch>
            <a:fillRect/>
          </a:stretch>
        </p:blipFill>
        <p:spPr>
          <a:xfrm>
            <a:off x="151170" y="1357726"/>
            <a:ext cx="8841660" cy="4585874"/>
          </a:xfrm>
          <a:prstGeom prst="rect">
            <a:avLst/>
          </a:prstGeom>
        </p:spPr>
      </p:pic>
    </p:spTree>
    <p:extLst>
      <p:ext uri="{BB962C8B-B14F-4D97-AF65-F5344CB8AC3E}">
        <p14:creationId xmlns:p14="http://schemas.microsoft.com/office/powerpoint/2010/main" val="316982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mechanics of Monopoly?</a:t>
            </a:r>
          </a:p>
          <a:p>
            <a:pPr lvl="1"/>
            <a:r>
              <a:rPr lang="en-US" dirty="0"/>
              <a:t>Take turns.</a:t>
            </a:r>
          </a:p>
          <a:p>
            <a:pPr lvl="1"/>
            <a:r>
              <a:rPr lang="en-US" dirty="0"/>
              <a:t>Roll 2 dice: move to square</a:t>
            </a:r>
          </a:p>
          <a:p>
            <a:pPr lvl="1"/>
            <a:r>
              <a:rPr lang="en-US" dirty="0"/>
              <a:t>If not purchased, you can purchase</a:t>
            </a:r>
          </a:p>
          <a:p>
            <a:pPr lvl="2"/>
            <a:r>
              <a:rPr lang="en-US" dirty="0"/>
              <a:t>if owned, you pay rent for staying on that space</a:t>
            </a:r>
          </a:p>
          <a:p>
            <a:pPr lvl="1"/>
            <a:r>
              <a:rPr lang="en-US" dirty="0"/>
              <a:t>Can build hotels, etc. on spaces you own if you have entire color</a:t>
            </a:r>
          </a:p>
          <a:p>
            <a:pPr lvl="1"/>
            <a:r>
              <a:rPr lang="en-US" dirty="0"/>
              <a:t>other mechanics of monopoly?</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18</a:t>
            </a:fld>
            <a:endParaRPr lang="en-US" altLang="zh-CN"/>
          </a:p>
        </p:txBody>
      </p:sp>
    </p:spTree>
    <p:extLst>
      <p:ext uri="{BB962C8B-B14F-4D97-AF65-F5344CB8AC3E}">
        <p14:creationId xmlns:p14="http://schemas.microsoft.com/office/powerpoint/2010/main" val="102903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1: Die Rolls</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19</a:t>
            </a:fld>
            <a:endParaRPr lang="en-US" altLang="zh-CN"/>
          </a:p>
        </p:txBody>
      </p:sp>
      <p:pic>
        <p:nvPicPr>
          <p:cNvPr id="6" name="Picture 5">
            <a:extLst>
              <a:ext uri="{FF2B5EF4-FFF2-40B4-BE49-F238E27FC236}">
                <a16:creationId xmlns:a16="http://schemas.microsoft.com/office/drawing/2014/main" id="{63BCD87F-8E99-FF4A-8E61-C2289E9BE6E1}"/>
              </a:ext>
            </a:extLst>
          </p:cNvPr>
          <p:cNvPicPr>
            <a:picLocks noChangeAspect="1"/>
          </p:cNvPicPr>
          <p:nvPr/>
        </p:nvPicPr>
        <p:blipFill>
          <a:blip r:embed="rId2"/>
          <a:stretch>
            <a:fillRect/>
          </a:stretch>
        </p:blipFill>
        <p:spPr>
          <a:xfrm>
            <a:off x="2105025" y="2514600"/>
            <a:ext cx="5162550" cy="3450347"/>
          </a:xfrm>
          <a:prstGeom prst="rect">
            <a:avLst/>
          </a:prstGeom>
        </p:spPr>
      </p:pic>
    </p:spTree>
    <p:extLst>
      <p:ext uri="{BB962C8B-B14F-4D97-AF65-F5344CB8AC3E}">
        <p14:creationId xmlns:p14="http://schemas.microsoft.com/office/powerpoint/2010/main" val="280283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MDA Framework</a:t>
            </a:r>
          </a:p>
          <a:p>
            <a:pPr lvl="1"/>
            <a:r>
              <a:rPr lang="en-US" dirty="0"/>
              <a:t>Definition with examples</a:t>
            </a:r>
          </a:p>
          <a:p>
            <a:endParaRPr lang="en-US" dirty="0"/>
          </a:p>
          <a:p>
            <a:r>
              <a:rPr lang="en-US" dirty="0"/>
              <a:t>Two specific examples of viewing game under this lens:</a:t>
            </a:r>
          </a:p>
          <a:p>
            <a:pPr lvl="1"/>
            <a:r>
              <a:rPr lang="en-US" dirty="0"/>
              <a:t>Monopoly</a:t>
            </a:r>
          </a:p>
          <a:p>
            <a:pPr lvl="1"/>
            <a:r>
              <a:rPr lang="en-US" dirty="0"/>
              <a:t>Dark Souls 1</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2</a:t>
            </a:fld>
            <a:endParaRPr lang="en-US" altLang="zh-CN"/>
          </a:p>
        </p:txBody>
      </p:sp>
    </p:spTree>
    <p:extLst>
      <p:ext uri="{BB962C8B-B14F-4D97-AF65-F5344CB8AC3E}">
        <p14:creationId xmlns:p14="http://schemas.microsoft.com/office/powerpoint/2010/main" val="1663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2: Feedback loop</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20</a:t>
            </a:fld>
            <a:endParaRPr lang="en-US" altLang="zh-CN"/>
          </a:p>
        </p:txBody>
      </p:sp>
      <p:pic>
        <p:nvPicPr>
          <p:cNvPr id="7" name="Picture 6">
            <a:extLst>
              <a:ext uri="{FF2B5EF4-FFF2-40B4-BE49-F238E27FC236}">
                <a16:creationId xmlns:a16="http://schemas.microsoft.com/office/drawing/2014/main" id="{9414B194-27C6-CB44-B508-489757F38388}"/>
              </a:ext>
            </a:extLst>
          </p:cNvPr>
          <p:cNvPicPr>
            <a:picLocks noChangeAspect="1"/>
          </p:cNvPicPr>
          <p:nvPr/>
        </p:nvPicPr>
        <p:blipFill>
          <a:blip r:embed="rId2"/>
          <a:stretch>
            <a:fillRect/>
          </a:stretch>
        </p:blipFill>
        <p:spPr>
          <a:xfrm>
            <a:off x="1854200" y="2286000"/>
            <a:ext cx="5664200" cy="3714832"/>
          </a:xfrm>
          <a:prstGeom prst="rect">
            <a:avLst/>
          </a:prstGeom>
        </p:spPr>
      </p:pic>
    </p:spTree>
    <p:extLst>
      <p:ext uri="{BB962C8B-B14F-4D97-AF65-F5344CB8AC3E}">
        <p14:creationId xmlns:p14="http://schemas.microsoft.com/office/powerpoint/2010/main" val="2658815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aesthetics of monopoly?</a:t>
            </a:r>
          </a:p>
          <a:p>
            <a:pPr lvl="1"/>
            <a:r>
              <a:rPr lang="en-US" dirty="0"/>
              <a:t>Challenge: Competitively trying to beat each other</a:t>
            </a:r>
          </a:p>
          <a:p>
            <a:endParaRPr lang="en-US" dirty="0"/>
          </a:p>
          <a:p>
            <a:r>
              <a:rPr lang="en-US" dirty="0"/>
              <a:t>But there is more to it than that. The aesthetics we listed don’t really capture the emotional response of monopoly</a:t>
            </a:r>
          </a:p>
          <a:p>
            <a:pPr lvl="1"/>
            <a:r>
              <a:rPr lang="en-US" dirty="0"/>
              <a:t>Winner-take-all</a:t>
            </a:r>
          </a:p>
          <a:p>
            <a:pPr lvl="1"/>
            <a:r>
              <a:rPr lang="en-US" dirty="0"/>
              <a:t>For losers: Hopelessness, frustration, etc.</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21</a:t>
            </a:fld>
            <a:endParaRPr lang="en-US" altLang="zh-CN"/>
          </a:p>
        </p:txBody>
      </p:sp>
    </p:spTree>
    <p:extLst>
      <p:ext uri="{BB962C8B-B14F-4D97-AF65-F5344CB8AC3E}">
        <p14:creationId xmlns:p14="http://schemas.microsoft.com/office/powerpoint/2010/main" val="268305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Last Example: Dark Souls 1</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22</a:t>
            </a:fld>
            <a:endParaRPr lang="en-US" altLang="zh-CN"/>
          </a:p>
        </p:txBody>
      </p:sp>
      <p:pic>
        <p:nvPicPr>
          <p:cNvPr id="1026" name="Picture 2" descr="Image result for dark souls 1 bonfire">
            <a:extLst>
              <a:ext uri="{FF2B5EF4-FFF2-40B4-BE49-F238E27FC236}">
                <a16:creationId xmlns:a16="http://schemas.microsoft.com/office/drawing/2014/main" id="{E3A396FE-CD99-C842-A6F5-D1E34CD9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371600"/>
            <a:ext cx="787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0514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Dungeon Crawler</a:t>
            </a:r>
          </a:p>
          <a:p>
            <a:pPr lvl="1"/>
            <a:r>
              <a:rPr lang="en-US" dirty="0"/>
              <a:t>Bonfire is save point</a:t>
            </a:r>
          </a:p>
          <a:p>
            <a:pPr lvl="1"/>
            <a:r>
              <a:rPr lang="en-US" dirty="0"/>
              <a:t>Try to get to next bonfire, kill baddies along the way</a:t>
            </a:r>
          </a:p>
          <a:p>
            <a:pPr lvl="2"/>
            <a:r>
              <a:rPr lang="en-US" dirty="0"/>
              <a:t>If you die, go back to bonfire and try again</a:t>
            </a:r>
          </a:p>
          <a:p>
            <a:pPr lvl="1"/>
            <a:r>
              <a:rPr lang="en-US" dirty="0"/>
              <a:t>Money = souls. If you die, drop all your stuff at your death location</a:t>
            </a:r>
          </a:p>
          <a:p>
            <a:pPr lvl="2"/>
            <a:r>
              <a:rPr lang="en-US" dirty="0"/>
              <a:t>Try to get back there on next try to get stuff back</a:t>
            </a:r>
          </a:p>
          <a:p>
            <a:pPr lvl="1"/>
            <a:r>
              <a:rPr lang="en-US" dirty="0"/>
              <a:t>Spend souls to level up, upgrade weapons, etc.</a:t>
            </a:r>
          </a:p>
          <a:p>
            <a:pPr lvl="1"/>
            <a:endParaRPr lang="en-US"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23</a:t>
            </a:fld>
            <a:endParaRPr lang="en-US" altLang="zh-CN"/>
          </a:p>
        </p:txBody>
      </p:sp>
    </p:spTree>
    <p:extLst>
      <p:ext uri="{BB962C8B-B14F-4D97-AF65-F5344CB8AC3E}">
        <p14:creationId xmlns:p14="http://schemas.microsoft.com/office/powerpoint/2010/main" val="3106784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SO MANY, but here are some notable ones:</a:t>
            </a:r>
          </a:p>
          <a:p>
            <a:endParaRPr lang="en-US" sz="2400" dirty="0"/>
          </a:p>
          <a:p>
            <a:r>
              <a:rPr lang="en-US" sz="2400" b="1" i="1" dirty="0"/>
              <a:t>Bonfire restores health, “potions”, but revives all enemies</a:t>
            </a:r>
            <a:r>
              <a:rPr lang="en-US" sz="2400" dirty="0"/>
              <a:t>.</a:t>
            </a:r>
          </a:p>
          <a:p>
            <a:pPr lvl="1"/>
            <a:r>
              <a:rPr lang="en-US" sz="2400" dirty="0"/>
              <a:t>Dynamic: Bonfire is safe space, but resets all challenges. You are forced to go through the baddies in one try at some point.</a:t>
            </a:r>
          </a:p>
          <a:p>
            <a:pPr lvl="1"/>
            <a:endParaRPr lang="en-US" sz="2400" dirty="0"/>
          </a:p>
          <a:p>
            <a:r>
              <a:rPr lang="en-US" sz="2400" b="1" i="1" dirty="0"/>
              <a:t>No warping, you must walk everywhere!</a:t>
            </a:r>
          </a:p>
          <a:p>
            <a:pPr lvl="1"/>
            <a:r>
              <a:rPr lang="en-US" sz="2400" dirty="0"/>
              <a:t>Dynamic: As you get further away from known safe areas, situation becomes much more risky and dangerous (Don’t want to lose all of your souls!)</a:t>
            </a:r>
          </a:p>
          <a:p>
            <a:pPr lvl="1"/>
            <a:r>
              <a:rPr lang="en-US" sz="2400" dirty="0"/>
              <a:t>Want safety, have to walk all the way out!!</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24</a:t>
            </a:fld>
            <a:endParaRPr lang="en-US" altLang="zh-CN"/>
          </a:p>
        </p:txBody>
      </p:sp>
    </p:spTree>
    <p:extLst>
      <p:ext uri="{BB962C8B-B14F-4D97-AF65-F5344CB8AC3E}">
        <p14:creationId xmlns:p14="http://schemas.microsoft.com/office/powerpoint/2010/main" val="295003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b="1" i="1" dirty="0"/>
              <a:t>Holding shield up makes stamina recover more slowly. Swinging sword depletes stamina, getting hit on shield depletes it too.</a:t>
            </a:r>
          </a:p>
          <a:p>
            <a:pPr lvl="1"/>
            <a:r>
              <a:rPr lang="en-US" sz="2400" dirty="0"/>
              <a:t>Dynamic: Nice tradeoff between attack and defense. Attack too much and you are at risk of being punished. Defend too much and stamina won’t recover</a:t>
            </a:r>
          </a:p>
          <a:p>
            <a:pPr lvl="1"/>
            <a:endParaRPr lang="en-US" sz="2400" dirty="0"/>
          </a:p>
          <a:p>
            <a:pPr lvl="1"/>
            <a:endParaRPr lang="en-US" sz="2400"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25</a:t>
            </a:fld>
            <a:endParaRPr lang="en-US" altLang="zh-CN"/>
          </a:p>
        </p:txBody>
      </p:sp>
    </p:spTree>
    <p:extLst>
      <p:ext uri="{BB962C8B-B14F-4D97-AF65-F5344CB8AC3E}">
        <p14:creationId xmlns:p14="http://schemas.microsoft.com/office/powerpoint/2010/main" val="34291285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a:xfrm>
            <a:off x="381000" y="1082040"/>
            <a:ext cx="8382000" cy="5699760"/>
          </a:xfrm>
        </p:spPr>
        <p:txBody>
          <a:bodyPr/>
          <a:lstStyle/>
          <a:p>
            <a:r>
              <a:rPr lang="en-US" sz="2400" dirty="0"/>
              <a:t>From our list:</a:t>
            </a:r>
          </a:p>
          <a:p>
            <a:pPr lvl="1"/>
            <a:r>
              <a:rPr lang="en-US" sz="2000" dirty="0"/>
              <a:t>Challenge: Game is essentially a big obstacle course</a:t>
            </a:r>
          </a:p>
          <a:p>
            <a:pPr lvl="1"/>
            <a:r>
              <a:rPr lang="en-US" sz="2000" dirty="0"/>
              <a:t>Narrative: Woven with a story about a character on a hopeless quest to undo a curse in a hopeless, darkening world. </a:t>
            </a:r>
          </a:p>
          <a:p>
            <a:pPr lvl="1"/>
            <a:r>
              <a:rPr lang="en-US" sz="2000" dirty="0"/>
              <a:t>Fellowship: Online play allows others to entire your world and assist you with tough bosses.</a:t>
            </a:r>
          </a:p>
          <a:p>
            <a:pPr lvl="1"/>
            <a:endParaRPr lang="en-US" sz="2000" dirty="0"/>
          </a:p>
          <a:p>
            <a:r>
              <a:rPr lang="en-US" sz="2400" dirty="0"/>
              <a:t>Others, the mechanics and dynamics weave really well to create the feelings of:</a:t>
            </a:r>
          </a:p>
          <a:p>
            <a:pPr lvl="1"/>
            <a:r>
              <a:rPr lang="en-US" sz="2000" dirty="0"/>
              <a:t>Hopelessness: The game hardly tells you what to do. Undo a curse…go on and figure it out on your own, no one really knows how to do it.</a:t>
            </a:r>
          </a:p>
          <a:p>
            <a:pPr lvl="1"/>
            <a:r>
              <a:rPr lang="en-US" sz="2000" dirty="0"/>
              <a:t>Loneliness: As you descend further and further from the safety of a bonfire. Even the bonfires are a bit depressing.</a:t>
            </a:r>
          </a:p>
          <a:p>
            <a:pPr lvl="1"/>
            <a:r>
              <a:rPr lang="en-US" sz="2000" dirty="0"/>
              <a:t>Elation: When you overcome a challenge</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26</a:t>
            </a:fld>
            <a:endParaRPr lang="en-US" altLang="zh-CN"/>
          </a:p>
        </p:txBody>
      </p:sp>
    </p:spTree>
    <p:extLst>
      <p:ext uri="{BB962C8B-B14F-4D97-AF65-F5344CB8AC3E}">
        <p14:creationId xmlns:p14="http://schemas.microsoft.com/office/powerpoint/2010/main" val="29370850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Last thoughts on this game’s aesthetics:</a:t>
            </a:r>
          </a:p>
          <a:p>
            <a:endParaRPr lang="en-US" sz="2400" dirty="0"/>
          </a:p>
          <a:p>
            <a:r>
              <a:rPr lang="en-US" sz="2400" dirty="0"/>
              <a:t>This game is unapologetic about its desire for you to experience its difficulty and overcome its challenges yourself. Like its world and story, there is no help to be found and no tutorial to be found. You have to figure things out on your own and explore this world on your own…and when you finally overcome its challenges you are rewarded with the feeling that you did so yourself, by mastering the game. This game is EXTREMELY punishing. You will not beat it by finding some cheesy strategy. You have to get good at it. In this way, the game reminds me of a parent showing tough love. It wants you to succeed, but won’t do the work for you. </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27</a:t>
            </a:fld>
            <a:endParaRPr lang="en-US" altLang="zh-CN"/>
          </a:p>
        </p:txBody>
      </p:sp>
    </p:spTree>
    <p:extLst>
      <p:ext uri="{BB962C8B-B14F-4D97-AF65-F5344CB8AC3E}">
        <p14:creationId xmlns:p14="http://schemas.microsoft.com/office/powerpoint/2010/main" val="267462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dirty="0"/>
              <a:t>Popularized in a short paper by </a:t>
            </a:r>
            <a:r>
              <a:rPr lang="en-US" b="1" i="1" dirty="0"/>
              <a:t>Robin </a:t>
            </a:r>
            <a:r>
              <a:rPr lang="en-US" b="1" i="1" dirty="0" err="1"/>
              <a:t>Hunicke</a:t>
            </a:r>
            <a:r>
              <a:rPr lang="en-US" b="1" i="1" dirty="0"/>
              <a:t>, Marc LeBlanc, </a:t>
            </a:r>
            <a:r>
              <a:rPr lang="en-US" dirty="0"/>
              <a:t>and</a:t>
            </a:r>
            <a:r>
              <a:rPr lang="en-US" b="1" i="1" dirty="0"/>
              <a:t> Robert </a:t>
            </a:r>
            <a:r>
              <a:rPr lang="en-US" b="1" i="1" dirty="0" err="1"/>
              <a:t>Zubek</a:t>
            </a:r>
            <a:r>
              <a:rPr lang="en-US" dirty="0"/>
              <a:t>.</a:t>
            </a:r>
          </a:p>
          <a:p>
            <a:r>
              <a:rPr lang="en-US" dirty="0"/>
              <a:t>Aims to kick off a conversation about games that gets away from words like “</a:t>
            </a:r>
            <a:r>
              <a:rPr lang="en-US" b="1" i="1" dirty="0"/>
              <a:t>fun</a:t>
            </a:r>
            <a:r>
              <a:rPr lang="en-US" dirty="0"/>
              <a:t>” and “</a:t>
            </a:r>
            <a:r>
              <a:rPr lang="en-US" b="1" i="1" dirty="0"/>
              <a:t>gameplay</a:t>
            </a:r>
            <a:r>
              <a:rPr lang="en-US" dirty="0"/>
              <a:t>”</a:t>
            </a:r>
          </a:p>
          <a:p>
            <a:r>
              <a:rPr lang="en-US" dirty="0"/>
              <a:t>Instead replaces those words with three layers</a:t>
            </a:r>
          </a:p>
          <a:p>
            <a:pPr lvl="1"/>
            <a:r>
              <a:rPr lang="en-US" dirty="0"/>
              <a:t>Mechanics</a:t>
            </a:r>
          </a:p>
          <a:p>
            <a:pPr lvl="1"/>
            <a:r>
              <a:rPr lang="en-US" dirty="0"/>
              <a:t>Dynamics</a:t>
            </a:r>
          </a:p>
          <a:p>
            <a:pPr lvl="1"/>
            <a:r>
              <a:rPr lang="en-US" dirty="0"/>
              <a:t>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3</a:t>
            </a:fld>
            <a:endParaRPr lang="en-US" altLang="zh-CN"/>
          </a:p>
        </p:txBody>
      </p:sp>
    </p:spTree>
    <p:extLst>
      <p:ext uri="{BB962C8B-B14F-4D97-AF65-F5344CB8AC3E}">
        <p14:creationId xmlns:p14="http://schemas.microsoft.com/office/powerpoint/2010/main" val="96782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sz="2800" b="1" i="1" dirty="0"/>
              <a:t>Mechanics</a:t>
            </a:r>
            <a:r>
              <a:rPr lang="en-US" sz="2800" dirty="0"/>
              <a:t> – The underlying rules of the game (code level rules).</a:t>
            </a:r>
          </a:p>
          <a:p>
            <a:endParaRPr lang="en-US" sz="2800" dirty="0"/>
          </a:p>
          <a:p>
            <a:r>
              <a:rPr lang="en-US" sz="2800" b="1" i="1" dirty="0"/>
              <a:t>Dynamics</a:t>
            </a:r>
            <a:r>
              <a:rPr lang="en-US" sz="2800" dirty="0"/>
              <a:t> – The ways in which game rules combine to create specific experiences over time.</a:t>
            </a:r>
          </a:p>
          <a:p>
            <a:pPr lvl="1"/>
            <a:r>
              <a:rPr lang="en-US" i="1" dirty="0"/>
              <a:t>*When most people say “game mechanic” they really mean mechanic along with its dynamics</a:t>
            </a:r>
          </a:p>
          <a:p>
            <a:pPr lvl="1"/>
            <a:endParaRPr lang="en-US" dirty="0"/>
          </a:p>
          <a:p>
            <a:r>
              <a:rPr lang="en-US" sz="2800" b="1" i="1" dirty="0"/>
              <a:t>Aesthetics</a:t>
            </a:r>
            <a:r>
              <a:rPr lang="en-US" sz="2800" dirty="0"/>
              <a:t> – The desirable emotional response a player has when they interact with the game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4</a:t>
            </a:fld>
            <a:endParaRPr lang="en-US" altLang="zh-CN"/>
          </a:p>
        </p:txBody>
      </p:sp>
    </p:spTree>
    <p:extLst>
      <p:ext uri="{BB962C8B-B14F-4D97-AF65-F5344CB8AC3E}">
        <p14:creationId xmlns:p14="http://schemas.microsoft.com/office/powerpoint/2010/main" val="412409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Mechanics</a:t>
            </a:r>
          </a:p>
        </p:txBody>
      </p:sp>
      <p:sp>
        <p:nvSpPr>
          <p:cNvPr id="3" name="Content Placeholder 2"/>
          <p:cNvSpPr>
            <a:spLocks noGrp="1"/>
          </p:cNvSpPr>
          <p:nvPr>
            <p:ph idx="1"/>
          </p:nvPr>
        </p:nvSpPr>
        <p:spPr/>
        <p:txBody>
          <a:bodyPr/>
          <a:lstStyle/>
          <a:p>
            <a:r>
              <a:rPr lang="en-US" dirty="0"/>
              <a:t>The underlying rules of the game (code level rules).</a:t>
            </a:r>
          </a:p>
          <a:p>
            <a:pPr lvl="1"/>
            <a:r>
              <a:rPr lang="en-US" dirty="0"/>
              <a:t>What are the mechanics of super Mario bros. 3?</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5</a:t>
            </a:fld>
            <a:endParaRPr lang="en-US" altLang="zh-CN"/>
          </a:p>
        </p:txBody>
      </p:sp>
      <p:pic>
        <p:nvPicPr>
          <p:cNvPr id="5" name="Picture 4">
            <a:extLst>
              <a:ext uri="{FF2B5EF4-FFF2-40B4-BE49-F238E27FC236}">
                <a16:creationId xmlns:a16="http://schemas.microsoft.com/office/drawing/2014/main" id="{3E03CEB6-102B-A740-8B48-6969C4954326}"/>
              </a:ext>
            </a:extLst>
          </p:cNvPr>
          <p:cNvPicPr>
            <a:picLocks noChangeAspect="1"/>
          </p:cNvPicPr>
          <p:nvPr/>
        </p:nvPicPr>
        <p:blipFill>
          <a:blip r:embed="rId2"/>
          <a:stretch>
            <a:fillRect/>
          </a:stretch>
        </p:blipFill>
        <p:spPr>
          <a:xfrm>
            <a:off x="2667000" y="2743200"/>
            <a:ext cx="3733800" cy="3267075"/>
          </a:xfrm>
          <a:prstGeom prst="rect">
            <a:avLst/>
          </a:prstGeom>
        </p:spPr>
      </p:pic>
    </p:spTree>
    <p:extLst>
      <p:ext uri="{BB962C8B-B14F-4D97-AF65-F5344CB8AC3E}">
        <p14:creationId xmlns:p14="http://schemas.microsoft.com/office/powerpoint/2010/main" val="105681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p:sp>
        <p:nvSpPr>
          <p:cNvPr id="3" name="Content Placeholder 2"/>
          <p:cNvSpPr>
            <a:spLocks noGrp="1"/>
          </p:cNvSpPr>
          <p:nvPr>
            <p:ph idx="1"/>
          </p:nvPr>
        </p:nvSpPr>
        <p:spPr/>
        <p:txBody>
          <a:bodyPr/>
          <a:lstStyle/>
          <a:p>
            <a:r>
              <a:rPr lang="en-US" dirty="0"/>
              <a:t>The ways in which game rules combine to create specific experiences over time.</a:t>
            </a:r>
          </a:p>
          <a:p>
            <a:pPr lvl="1"/>
            <a:r>
              <a:rPr lang="en-US" dirty="0"/>
              <a:t>Mario Kart: What are the dynamics of item selection?</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6</a:t>
            </a:fld>
            <a:endParaRPr lang="en-US" altLang="zh-CN"/>
          </a:p>
        </p:txBody>
      </p:sp>
      <p:pic>
        <p:nvPicPr>
          <p:cNvPr id="5" name="Picture 4">
            <a:extLst>
              <a:ext uri="{FF2B5EF4-FFF2-40B4-BE49-F238E27FC236}">
                <a16:creationId xmlns:a16="http://schemas.microsoft.com/office/drawing/2014/main" id="{86699B32-9040-3446-B268-A66B66CAC345}"/>
              </a:ext>
            </a:extLst>
          </p:cNvPr>
          <p:cNvPicPr>
            <a:picLocks noChangeAspect="1"/>
          </p:cNvPicPr>
          <p:nvPr/>
        </p:nvPicPr>
        <p:blipFill>
          <a:blip r:embed="rId2"/>
          <a:stretch>
            <a:fillRect/>
          </a:stretch>
        </p:blipFill>
        <p:spPr>
          <a:xfrm>
            <a:off x="2971800" y="2743200"/>
            <a:ext cx="5664200" cy="3186113"/>
          </a:xfrm>
          <a:prstGeom prst="rect">
            <a:avLst/>
          </a:prstGeom>
        </p:spPr>
      </p:pic>
    </p:spTree>
    <p:extLst>
      <p:ext uri="{BB962C8B-B14F-4D97-AF65-F5344CB8AC3E}">
        <p14:creationId xmlns:p14="http://schemas.microsoft.com/office/powerpoint/2010/main" val="43434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The desirable emotional response a player has when they interact with the game</a:t>
            </a:r>
          </a:p>
          <a:p>
            <a:endParaRPr lang="en-US" dirty="0"/>
          </a:p>
          <a:p>
            <a:r>
              <a:rPr lang="en-US" dirty="0"/>
              <a:t>The paper lists 8 (non-exhaustive) aesthetics that game often have.</a:t>
            </a:r>
          </a:p>
          <a:p>
            <a:pPr lvl="1"/>
            <a:r>
              <a:rPr lang="en-US" dirty="0"/>
              <a:t>They are on the following slides (with examples)</a:t>
            </a:r>
          </a:p>
          <a:p>
            <a:pPr lvl="1"/>
            <a:r>
              <a:rPr lang="en-US" b="1" i="1" dirty="0"/>
              <a:t>*Note: Many games invoke multiple 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7</a:t>
            </a:fld>
            <a:endParaRPr lang="en-US" altLang="zh-CN"/>
          </a:p>
        </p:txBody>
      </p:sp>
    </p:spTree>
    <p:extLst>
      <p:ext uri="{BB962C8B-B14F-4D97-AF65-F5344CB8AC3E}">
        <p14:creationId xmlns:p14="http://schemas.microsoft.com/office/powerpoint/2010/main" val="5638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1 – </a:t>
            </a:r>
            <a:r>
              <a:rPr lang="en-US" b="1" i="1" dirty="0"/>
              <a:t>Sensation</a:t>
            </a:r>
            <a:r>
              <a:rPr lang="en-US" dirty="0"/>
              <a:t>: Game as sense pleasure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8</a:t>
            </a:fld>
            <a:endParaRPr lang="en-US" altLang="zh-CN"/>
          </a:p>
        </p:txBody>
      </p:sp>
      <p:pic>
        <p:nvPicPr>
          <p:cNvPr id="5" name="Picture 4">
            <a:extLst>
              <a:ext uri="{FF2B5EF4-FFF2-40B4-BE49-F238E27FC236}">
                <a16:creationId xmlns:a16="http://schemas.microsoft.com/office/drawing/2014/main" id="{CEF9B9D7-8887-7E4E-8358-8E9CE2866D58}"/>
              </a:ext>
            </a:extLst>
          </p:cNvPr>
          <p:cNvPicPr>
            <a:picLocks noChangeAspect="1"/>
          </p:cNvPicPr>
          <p:nvPr/>
        </p:nvPicPr>
        <p:blipFill>
          <a:blip r:embed="rId2"/>
          <a:stretch>
            <a:fillRect/>
          </a:stretch>
        </p:blipFill>
        <p:spPr>
          <a:xfrm>
            <a:off x="1247775" y="2133600"/>
            <a:ext cx="6877050" cy="3885157"/>
          </a:xfrm>
          <a:prstGeom prst="rect">
            <a:avLst/>
          </a:prstGeom>
        </p:spPr>
      </p:pic>
    </p:spTree>
    <p:extLst>
      <p:ext uri="{BB962C8B-B14F-4D97-AF65-F5344CB8AC3E}">
        <p14:creationId xmlns:p14="http://schemas.microsoft.com/office/powerpoint/2010/main" val="88510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2 – </a:t>
            </a:r>
            <a:r>
              <a:rPr lang="en-US" b="1" i="1" dirty="0"/>
              <a:t>Fantasy</a:t>
            </a:r>
            <a:r>
              <a:rPr lang="en-US" dirty="0"/>
              <a:t>: playing make-believe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9</a:t>
            </a:fld>
            <a:endParaRPr lang="en-US" altLang="zh-CN"/>
          </a:p>
        </p:txBody>
      </p:sp>
      <p:pic>
        <p:nvPicPr>
          <p:cNvPr id="7" name="Picture 6">
            <a:extLst>
              <a:ext uri="{FF2B5EF4-FFF2-40B4-BE49-F238E27FC236}">
                <a16:creationId xmlns:a16="http://schemas.microsoft.com/office/drawing/2014/main" id="{908AA565-8F2A-9F45-9FFE-B457FAD9F8D2}"/>
              </a:ext>
            </a:extLst>
          </p:cNvPr>
          <p:cNvPicPr>
            <a:picLocks noChangeAspect="1"/>
          </p:cNvPicPr>
          <p:nvPr/>
        </p:nvPicPr>
        <p:blipFill>
          <a:blip r:embed="rId2"/>
          <a:stretch>
            <a:fillRect/>
          </a:stretch>
        </p:blipFill>
        <p:spPr>
          <a:xfrm>
            <a:off x="4083465" y="2073111"/>
            <a:ext cx="4984335" cy="2803689"/>
          </a:xfrm>
          <a:prstGeom prst="rect">
            <a:avLst/>
          </a:prstGeom>
        </p:spPr>
      </p:pic>
      <p:pic>
        <p:nvPicPr>
          <p:cNvPr id="6" name="Picture 5">
            <a:extLst>
              <a:ext uri="{FF2B5EF4-FFF2-40B4-BE49-F238E27FC236}">
                <a16:creationId xmlns:a16="http://schemas.microsoft.com/office/drawing/2014/main" id="{B63414DF-4CC7-5F45-B93E-2D6B647300D6}"/>
              </a:ext>
            </a:extLst>
          </p:cNvPr>
          <p:cNvPicPr>
            <a:picLocks noChangeAspect="1"/>
          </p:cNvPicPr>
          <p:nvPr/>
        </p:nvPicPr>
        <p:blipFill>
          <a:blip r:embed="rId3"/>
          <a:stretch>
            <a:fillRect/>
          </a:stretch>
        </p:blipFill>
        <p:spPr>
          <a:xfrm>
            <a:off x="104775" y="2438400"/>
            <a:ext cx="4787900" cy="3590925"/>
          </a:xfrm>
          <a:prstGeom prst="rect">
            <a:avLst/>
          </a:prstGeom>
        </p:spPr>
      </p:pic>
    </p:spTree>
    <p:extLst>
      <p:ext uri="{BB962C8B-B14F-4D97-AF65-F5344CB8AC3E}">
        <p14:creationId xmlns:p14="http://schemas.microsoft.com/office/powerpoint/2010/main" val="258929692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7081</TotalTime>
  <Words>993</Words>
  <Application>Microsoft Macintosh PowerPoint</Application>
  <PresentationFormat>On-screen Show (4:3)</PresentationFormat>
  <Paragraphs>137</Paragraphs>
  <Slides>27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ＭＳ Ｐゴシック</vt:lpstr>
      <vt:lpstr>Arial</vt:lpstr>
      <vt:lpstr>Calibri</vt:lpstr>
      <vt:lpstr>Blank Presentation</vt:lpstr>
      <vt:lpstr>MDA</vt:lpstr>
      <vt:lpstr>Topics</vt:lpstr>
      <vt:lpstr>MDA Framework</vt:lpstr>
      <vt:lpstr>MDA Framework</vt:lpstr>
      <vt:lpstr>Mechanics</vt:lpstr>
      <vt:lpstr>Dynamics</vt:lpstr>
      <vt:lpstr>Aesthetics</vt:lpstr>
      <vt:lpstr>Aesthetics</vt:lpstr>
      <vt:lpstr>Aesthetics</vt:lpstr>
      <vt:lpstr>Aesthetics</vt:lpstr>
      <vt:lpstr>Aesthetics</vt:lpstr>
      <vt:lpstr>Aesthetics</vt:lpstr>
      <vt:lpstr>Aesthetics</vt:lpstr>
      <vt:lpstr>Aesthetics</vt:lpstr>
      <vt:lpstr>Aesthetics</vt:lpstr>
      <vt:lpstr>Designers vs. Players</vt:lpstr>
      <vt:lpstr>Full Example: Monopoly</vt:lpstr>
      <vt:lpstr>Monopoly: Mechanics</vt:lpstr>
      <vt:lpstr>Monopoly: Dynamics</vt:lpstr>
      <vt:lpstr>Monopoly: Dynamics</vt:lpstr>
      <vt:lpstr>Monopoly: Aesthetics</vt:lpstr>
      <vt:lpstr>Last Example: Dark Souls 1</vt:lpstr>
      <vt:lpstr>Dark Souls: Mechanics</vt:lpstr>
      <vt:lpstr>Dark Souls: Dynamics</vt:lpstr>
      <vt:lpstr>Dark Souls: Dynamics</vt:lpstr>
      <vt:lpstr>Dark Souls: Aesthetics</vt:lpstr>
      <vt:lpstr>Dark Souls: Aesthetics</vt:lpstr>
    </vt:vector>
  </TitlesOfParts>
  <Company>North Carolina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Jiang Zheng</dc:creator>
  <cp:lastModifiedBy>Microsoft Office User</cp:lastModifiedBy>
  <cp:revision>954</cp:revision>
  <cp:lastPrinted>2014-01-29T00:37:43Z</cp:lastPrinted>
  <dcterms:created xsi:type="dcterms:W3CDTF">2010-02-08T00:29:22Z</dcterms:created>
  <dcterms:modified xsi:type="dcterms:W3CDTF">2020-02-26T15:36:53Z</dcterms:modified>
</cp:coreProperties>
</file>